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A8C77-ED71-4AC1-8696-59F8A771BE0A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E5B2C-4B77-4A36-B780-31E02CF944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360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F6D8EA-6332-4E33-88E1-CD5724CC24BB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1416050"/>
            <a:ext cx="7772400" cy="1403350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tr-TR" noProof="0" smtClean="0"/>
              <a:t>Asıl başlık stili için tıklatın</a:t>
            </a:r>
          </a:p>
        </p:txBody>
      </p:sp>
      <p:sp>
        <p:nvSpPr>
          <p:cNvPr id="19866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tr-TR" noProof="0" smtClean="0"/>
              <a:t>Asıl alt başlık stilini düzenlemek için tıklatın</a:t>
            </a:r>
          </a:p>
        </p:txBody>
      </p:sp>
      <p:sp>
        <p:nvSpPr>
          <p:cNvPr id="198669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986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1986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D44D868-7E36-4195-9DCA-B6E11848C5E2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98674" name="Line 18"/>
          <p:cNvSpPr>
            <a:spLocks noChangeShapeType="1"/>
          </p:cNvSpPr>
          <p:nvPr userDrawn="1"/>
        </p:nvSpPr>
        <p:spPr bwMode="auto">
          <a:xfrm>
            <a:off x="1657350" y="6477000"/>
            <a:ext cx="601980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06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26D09-494F-4F8C-AD39-B97832995A71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5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8E6DEC-777E-4427-87DD-543568ECA514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8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6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029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47ED9-F3B6-462D-A36F-35B0AB96A8E0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28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FB940-BF7A-4486-88AF-D2C5DAA1F99E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61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9F179-02E1-4D8B-B0C7-87011BFB499A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21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F8E47-7B07-4F58-AFE6-1D37454D9706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81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91DAD-01AF-4291-98BE-2C2F7DAEABBF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88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D3449-45E5-4563-A6FE-6F0A608BC669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55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D7E04-2A8E-4B79-B0AB-C7992B9659B8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299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965950" y="547688"/>
            <a:ext cx="2147888" cy="56245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17525" y="547688"/>
            <a:ext cx="6296025" cy="56245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AAEB2-A8D1-43A7-8E45-8D01AFDABD39}" type="slidenum">
              <a:rPr lang="tr-TR">
                <a:solidFill>
                  <a:srgbClr val="000000"/>
                </a:solidFill>
              </a:rPr>
              <a:pPr/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81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17525" y="547688"/>
            <a:ext cx="8596313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9763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9764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19764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28D5E1-2771-450F-A971-7D9688D40AD9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97644" name="Line 12"/>
          <p:cNvSpPr>
            <a:spLocks noChangeShapeType="1"/>
          </p:cNvSpPr>
          <p:nvPr userDrawn="1"/>
        </p:nvSpPr>
        <p:spPr bwMode="auto">
          <a:xfrm>
            <a:off x="1657350" y="6477000"/>
            <a:ext cx="6019800" cy="0"/>
          </a:xfrm>
          <a:prstGeom prst="line">
            <a:avLst/>
          </a:prstGeom>
          <a:noFill/>
          <a:ln w="12700">
            <a:solidFill>
              <a:srgbClr val="99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7645" name="Line 13"/>
          <p:cNvSpPr>
            <a:spLocks noChangeShapeType="1"/>
          </p:cNvSpPr>
          <p:nvPr userDrawn="1"/>
        </p:nvSpPr>
        <p:spPr bwMode="auto">
          <a:xfrm>
            <a:off x="381000" y="533400"/>
            <a:ext cx="0" cy="762000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7646" name="Line 14"/>
          <p:cNvSpPr>
            <a:spLocks noChangeShapeType="1"/>
          </p:cNvSpPr>
          <p:nvPr userDrawn="1"/>
        </p:nvSpPr>
        <p:spPr bwMode="auto">
          <a:xfrm>
            <a:off x="381000" y="533400"/>
            <a:ext cx="8077200" cy="0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9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4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80000"/>
        <a:buBlip>
          <a:blip r:embed="rId15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467600" cy="747712"/>
          </a:xfrm>
        </p:spPr>
        <p:txBody>
          <a:bodyPr/>
          <a:lstStyle/>
          <a:p>
            <a:r>
              <a:rPr lang="tr-TR" b="1">
                <a:latin typeface="Arial" charset="0"/>
              </a:rPr>
              <a:t>İletişimin Temelleri</a:t>
            </a:r>
            <a:endParaRPr lang="en-US" b="1">
              <a:latin typeface="Arial" charset="0"/>
            </a:endParaRPr>
          </a:p>
        </p:txBody>
      </p:sp>
      <p:pic>
        <p:nvPicPr>
          <p:cNvPr id="2054" name="Picture 6" descr="communic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6046788" cy="390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06071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3821F-8552-4E0C-BA20-ABE28F755EA3}" type="slidenum">
              <a:rPr lang="tr-TR">
                <a:solidFill>
                  <a:srgbClr val="000000"/>
                </a:solidFill>
              </a:rPr>
              <a:pPr/>
              <a:t>2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04813"/>
            <a:ext cx="8532812" cy="4857750"/>
          </a:xfrm>
        </p:spPr>
        <p:txBody>
          <a:bodyPr/>
          <a:lstStyle/>
          <a:p>
            <a:pPr>
              <a:buFontTx/>
              <a:buNone/>
            </a:pPr>
            <a:r>
              <a:rPr lang="tr-TR" sz="2800" b="1">
                <a:solidFill>
                  <a:srgbClr val="FF0000"/>
                </a:solidFill>
                <a:latin typeface="Arial Narrow" pitchFamily="34" charset="0"/>
              </a:rPr>
              <a:t>Amaç</a:t>
            </a:r>
            <a:r>
              <a:rPr lang="tr-TR" sz="2800">
                <a:solidFill>
                  <a:srgbClr val="FF0000"/>
                </a:solidFill>
                <a:latin typeface="Arial Narrow" pitchFamily="34" charset="0"/>
              </a:rPr>
              <a:t>: </a:t>
            </a:r>
          </a:p>
          <a:p>
            <a:r>
              <a:rPr lang="tr-TR" sz="2800">
                <a:latin typeface="Arial Narrow" pitchFamily="34" charset="0"/>
              </a:rPr>
              <a:t>Sözlü ve sözsüz iletişim teknikleri konusunda bilgi sahibi olmak</a:t>
            </a:r>
          </a:p>
          <a:p>
            <a:pPr>
              <a:buFontTx/>
              <a:buNone/>
            </a:pPr>
            <a:r>
              <a:rPr lang="tr-TR" sz="2800" b="1">
                <a:solidFill>
                  <a:srgbClr val="FF0000"/>
                </a:solidFill>
                <a:latin typeface="Arial Narrow" pitchFamily="34" charset="0"/>
              </a:rPr>
              <a:t>Hedefler</a:t>
            </a:r>
            <a:r>
              <a:rPr lang="tr-TR" sz="2800">
                <a:solidFill>
                  <a:srgbClr val="FF0000"/>
                </a:solidFill>
                <a:latin typeface="Arial Narrow" pitchFamily="34" charset="0"/>
              </a:rPr>
              <a:t>:</a:t>
            </a:r>
            <a:r>
              <a:rPr lang="tr-TR" sz="2800">
                <a:latin typeface="Arial Narrow" pitchFamily="34" charset="0"/>
              </a:rPr>
              <a:t> Katılımcılar bu dersin sonunda;</a:t>
            </a:r>
          </a:p>
          <a:p>
            <a:r>
              <a:rPr lang="tr-TR" sz="2800">
                <a:latin typeface="Arial Narrow" pitchFamily="34" charset="0"/>
              </a:rPr>
              <a:t>Sözlü ve sözsüz iletişim tekniklerinin hasta görüşmesindeki yerini kavrayabilmeli,</a:t>
            </a:r>
          </a:p>
          <a:p>
            <a:r>
              <a:rPr lang="tr-TR" sz="2800">
                <a:latin typeface="Arial Narrow" pitchFamily="34" charset="0"/>
              </a:rPr>
              <a:t>Sözlü iletişimin önemini ve unsurlarını bilmeli,</a:t>
            </a:r>
          </a:p>
          <a:p>
            <a:r>
              <a:rPr lang="tr-TR" sz="2800">
                <a:latin typeface="Arial Narrow" pitchFamily="34" charset="0"/>
              </a:rPr>
              <a:t>Sözsüz iletişimin önemini ve unsurlarını bilmeli</a:t>
            </a:r>
          </a:p>
          <a:p>
            <a:r>
              <a:rPr lang="tr-TR" sz="2800">
                <a:latin typeface="Arial Narrow" pitchFamily="34" charset="0"/>
              </a:rPr>
              <a:t>İletişim engellerini bilmeli</a:t>
            </a:r>
          </a:p>
          <a:p>
            <a:pPr>
              <a:buFontTx/>
              <a:buNone/>
            </a:pPr>
            <a:r>
              <a:rPr lang="tr-TR" sz="2800" b="1">
                <a:solidFill>
                  <a:srgbClr val="FF0000"/>
                </a:solidFill>
                <a:latin typeface="Arial Narrow" pitchFamily="34" charset="0"/>
              </a:rPr>
              <a:t>Metotlar</a:t>
            </a:r>
            <a:r>
              <a:rPr lang="tr-TR" sz="2800">
                <a:solidFill>
                  <a:srgbClr val="FF0000"/>
                </a:solidFill>
                <a:latin typeface="Arial Narrow" pitchFamily="34" charset="0"/>
              </a:rPr>
              <a:t>:</a:t>
            </a:r>
            <a:r>
              <a:rPr lang="tr-TR" sz="2800">
                <a:latin typeface="Arial Narrow" pitchFamily="34" charset="0"/>
              </a:rPr>
              <a:t> Anlatma, Soru-Cevap, Tartışma</a:t>
            </a:r>
          </a:p>
          <a:p>
            <a:pPr>
              <a:buFontTx/>
              <a:buNone/>
            </a:pPr>
            <a:r>
              <a:rPr lang="tr-TR" sz="2800" b="1">
                <a:solidFill>
                  <a:srgbClr val="FF0000"/>
                </a:solidFill>
                <a:latin typeface="Arial Narrow" pitchFamily="34" charset="0"/>
              </a:rPr>
              <a:t>Araç-Gereç</a:t>
            </a:r>
            <a:r>
              <a:rPr lang="tr-TR" sz="2800">
                <a:latin typeface="Arial Narrow" pitchFamily="34" charset="0"/>
              </a:rPr>
              <a:t>: Projeksiyon Cihazı,Bilgisayar, Ders Notları</a:t>
            </a:r>
          </a:p>
          <a:p>
            <a:pPr>
              <a:buFontTx/>
              <a:buNone/>
            </a:pPr>
            <a:r>
              <a:rPr lang="tr-TR" sz="2800" b="1">
                <a:solidFill>
                  <a:srgbClr val="FF0000"/>
                </a:solidFill>
                <a:latin typeface="Arial Narrow" pitchFamily="34" charset="0"/>
              </a:rPr>
              <a:t>Süre:</a:t>
            </a:r>
            <a:r>
              <a:rPr lang="tr-TR" sz="2800" b="1">
                <a:latin typeface="Arial Narrow" pitchFamily="34" charset="0"/>
              </a:rPr>
              <a:t> 45</a:t>
            </a:r>
            <a:r>
              <a:rPr lang="tr-TR" sz="2800">
                <a:latin typeface="Arial Narrow" pitchFamily="34" charset="0"/>
              </a:rPr>
              <a:t> dakika</a:t>
            </a:r>
            <a:endParaRPr lang="tr-TR" sz="2800" b="1">
              <a:latin typeface="Arial Narrow" pitchFamily="34" charset="0"/>
            </a:endParaRPr>
          </a:p>
          <a:p>
            <a:endParaRPr lang="tr-TR" sz="2800"/>
          </a:p>
        </p:txBody>
      </p:sp>
    </p:spTree>
    <p:extLst>
      <p:ext uri="{BB962C8B-B14F-4D97-AF65-F5344CB8AC3E}">
        <p14:creationId xmlns:p14="http://schemas.microsoft.com/office/powerpoint/2010/main" val="172010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A2EA-95DF-4D3D-B7A2-B9085413964A}" type="slidenum">
              <a:rPr lang="tr-TR">
                <a:solidFill>
                  <a:srgbClr val="000000"/>
                </a:solidFill>
              </a:rPr>
              <a:pPr/>
              <a:t>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577850"/>
            <a:ext cx="8596313" cy="685800"/>
          </a:xfrm>
        </p:spPr>
        <p:txBody>
          <a:bodyPr/>
          <a:lstStyle/>
          <a:p>
            <a:r>
              <a:rPr lang="tr-TR" sz="3900">
                <a:solidFill>
                  <a:srgbClr val="FF0000"/>
                </a:solidFill>
              </a:rPr>
              <a:t>İletişim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Katılanların bilgi/semboller üreterek birbirlerine ilettikleri ve bu iletileri anlayıp yorumladıkları süreçtir.</a:t>
            </a:r>
          </a:p>
          <a:p>
            <a:r>
              <a:rPr lang="tr-TR"/>
              <a:t>Bilgi üretme, aktarma ve anlamlandırma süreci</a:t>
            </a:r>
          </a:p>
          <a:p>
            <a:r>
              <a:rPr lang="tr-TR"/>
              <a:t>Paylaşmak</a:t>
            </a:r>
          </a:p>
        </p:txBody>
      </p:sp>
    </p:spTree>
    <p:extLst>
      <p:ext uri="{BB962C8B-B14F-4D97-AF65-F5344CB8AC3E}">
        <p14:creationId xmlns:p14="http://schemas.microsoft.com/office/powerpoint/2010/main" val="292002502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A749B-EDC3-458D-93F1-F10ABA9C88DC}" type="slidenum">
              <a:rPr lang="tr-TR">
                <a:solidFill>
                  <a:srgbClr val="000000"/>
                </a:solidFill>
              </a:rPr>
              <a:pPr/>
              <a:t>4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Hasta-hekim İletişimi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Tüm hastaların yaklaşık % 70’inde tanının sadece görüşme ile konabildiği</a:t>
            </a:r>
          </a:p>
          <a:p>
            <a:pPr>
              <a:lnSpc>
                <a:spcPct val="90000"/>
              </a:lnSpc>
            </a:pPr>
            <a:r>
              <a:rPr lang="tr-TR"/>
              <a:t>İletişim yetenekleri yüksek doktorların hastaları tarafından daha az dava edildiği</a:t>
            </a:r>
          </a:p>
          <a:p>
            <a:pPr>
              <a:lnSpc>
                <a:spcPct val="90000"/>
              </a:lnSpc>
            </a:pPr>
            <a:r>
              <a:rPr lang="tr-TR"/>
              <a:t>Doktora tüm kaygılarını anlatmayı başaran hastaların memnuniyetinin daha yüksek olduğu görülmüş.</a:t>
            </a:r>
            <a:endParaRPr lang="en-US"/>
          </a:p>
          <a:p>
            <a:pPr>
              <a:lnSpc>
                <a:spcPct val="90000"/>
              </a:lnSpc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579258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EE46-E398-427B-B6CD-34B878955DCA}" type="slidenum">
              <a:rPr lang="tr-TR">
                <a:solidFill>
                  <a:srgbClr val="000000"/>
                </a:solidFill>
              </a:rPr>
              <a:pPr/>
              <a:t>5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Hasta-hekim İletişimi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7772400" cy="4114800"/>
          </a:xfrm>
        </p:spPr>
        <p:txBody>
          <a:bodyPr/>
          <a:lstStyle/>
          <a:p>
            <a:r>
              <a:rPr lang="tr-TR"/>
              <a:t>Hasta görüşmelerinin %69’unda doktorun ilk 18 saniyede hastanın sözünü kestiği</a:t>
            </a:r>
          </a:p>
          <a:p>
            <a:r>
              <a:rPr lang="tr-TR"/>
              <a:t>Bu görüşmelerin % 77’sinde hastanın doktora gelme nedenini henüz açıklayamamış olduğu saptanmış</a:t>
            </a:r>
          </a:p>
        </p:txBody>
      </p:sp>
    </p:spTree>
    <p:extLst>
      <p:ext uri="{BB962C8B-B14F-4D97-AF65-F5344CB8AC3E}">
        <p14:creationId xmlns:p14="http://schemas.microsoft.com/office/powerpoint/2010/main" val="256148693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89D8-E3CA-47A3-B48D-90E9C8D109E5}" type="slidenum">
              <a:rPr lang="tr-TR">
                <a:solidFill>
                  <a:srgbClr val="000000"/>
                </a:solidFill>
              </a:rPr>
              <a:pPr/>
              <a:t>6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Hasta-hekim İletişimi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Doktorunun ofisinden henüz çıkmış hastaların sadece % 50’sinin hastalığı ve tedavisi ile ilgili yeterli bilgiye sahip olduğu,</a:t>
            </a:r>
          </a:p>
          <a:p>
            <a:pPr>
              <a:lnSpc>
                <a:spcPct val="90000"/>
              </a:lnSpc>
            </a:pPr>
            <a:r>
              <a:rPr lang="tr-TR"/>
              <a:t>Yaklaşık %50 hastanın kullanacağı ilaçları bilmediği,</a:t>
            </a:r>
          </a:p>
          <a:p>
            <a:pPr>
              <a:lnSpc>
                <a:spcPct val="90000"/>
              </a:lnSpc>
            </a:pPr>
            <a:r>
              <a:rPr lang="tr-TR"/>
              <a:t>%22-70 hastanın doktorlarının önerilerine uymadığı gösterilmiştir.</a:t>
            </a:r>
          </a:p>
        </p:txBody>
      </p:sp>
    </p:spTree>
    <p:extLst>
      <p:ext uri="{BB962C8B-B14F-4D97-AF65-F5344CB8AC3E}">
        <p14:creationId xmlns:p14="http://schemas.microsoft.com/office/powerpoint/2010/main" val="165912858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4698-BB29-4340-A1CA-9EFC8034E0C7}" type="slidenum">
              <a:rPr lang="tr-TR">
                <a:solidFill>
                  <a:srgbClr val="000000"/>
                </a:solidFill>
              </a:rPr>
              <a:pPr/>
              <a:t>7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569913"/>
            <a:ext cx="8596313" cy="701675"/>
          </a:xfrm>
        </p:spPr>
        <p:txBody>
          <a:bodyPr/>
          <a:lstStyle/>
          <a:p>
            <a:r>
              <a:rPr lang="tr-TR" sz="4000">
                <a:solidFill>
                  <a:srgbClr val="FF0000"/>
                </a:solidFill>
              </a:rPr>
              <a:t>Hasta-hekim iletişim tipleri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7993062" cy="4114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tr-TR">
                <a:solidFill>
                  <a:srgbClr val="FF0000"/>
                </a:solidFill>
              </a:rPr>
              <a:t>1.Ataerkil model; </a:t>
            </a:r>
            <a:r>
              <a:rPr lang="tr-TR"/>
              <a:t>Doktor karar verir ve hastayı zorlar (aşağıdakiler-yukardakiler).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>
                <a:solidFill>
                  <a:srgbClr val="FF0000"/>
                </a:solidFill>
              </a:rPr>
              <a:t>2.Bilgilendirici model; </a:t>
            </a:r>
            <a:r>
              <a:rPr lang="tr-TR"/>
              <a:t>Doktor teknik ayrıntıları verir (öğretmen-öğrenci).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>
                <a:solidFill>
                  <a:srgbClr val="FF0000"/>
                </a:solidFill>
              </a:rPr>
              <a:t>3.Açıklayıcı model;</a:t>
            </a:r>
            <a:r>
              <a:rPr lang="tr-TR"/>
              <a:t> Doktor tercih ettiği modelin yarar, tehlikesi hakkında bilgi verir ve hasta onaylar (iki eşit).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>
                <a:solidFill>
                  <a:srgbClr val="FF0000"/>
                </a:solidFill>
              </a:rPr>
              <a:t>4.Görüşmeci model; </a:t>
            </a:r>
            <a:r>
              <a:rPr lang="tr-TR"/>
              <a:t>Hekim bilgilendirir-Danışmanlık yapar- Hekim hasta birlikte karar verir (veto hakkı olan iki avukat).</a:t>
            </a:r>
          </a:p>
        </p:txBody>
      </p:sp>
    </p:spTree>
    <p:extLst>
      <p:ext uri="{BB962C8B-B14F-4D97-AF65-F5344CB8AC3E}">
        <p14:creationId xmlns:p14="http://schemas.microsoft.com/office/powerpoint/2010/main" val="141226738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34C-732D-4404-9831-1AEFE9B4156C}" type="slidenum">
              <a:rPr lang="tr-TR">
                <a:solidFill>
                  <a:srgbClr val="000000"/>
                </a:solidFill>
              </a:rPr>
              <a:pPr/>
              <a:t>8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Yüzyüze iletişimin parçaları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Sözlü iletişim (% 7)</a:t>
            </a:r>
          </a:p>
          <a:p>
            <a:r>
              <a:rPr lang="tr-TR"/>
              <a:t>Ses tonu (% 38)</a:t>
            </a:r>
          </a:p>
          <a:p>
            <a:r>
              <a:rPr lang="tr-TR"/>
              <a:t>Beden dili (% 55)</a:t>
            </a:r>
          </a:p>
        </p:txBody>
      </p:sp>
    </p:spTree>
    <p:extLst>
      <p:ext uri="{BB962C8B-B14F-4D97-AF65-F5344CB8AC3E}">
        <p14:creationId xmlns:p14="http://schemas.microsoft.com/office/powerpoint/2010/main" val="407148612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B936-5A41-4242-BE77-0F0D7E2DAACF}" type="slidenum">
              <a:rPr lang="tr-TR">
                <a:solidFill>
                  <a:srgbClr val="000000"/>
                </a:solidFill>
              </a:rPr>
              <a:pPr/>
              <a:t>9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Sözlü iletişimde önerilenler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341438"/>
            <a:ext cx="7772400" cy="4114800"/>
          </a:xfrm>
        </p:spPr>
        <p:txBody>
          <a:bodyPr/>
          <a:lstStyle/>
          <a:p>
            <a:r>
              <a:rPr lang="tr-TR">
                <a:cs typeface="Times New Roman" pitchFamily="18" charset="0"/>
              </a:rPr>
              <a:t>Tanımlayıcı</a:t>
            </a:r>
            <a:r>
              <a:rPr lang="tr-TR"/>
              <a:t>         </a:t>
            </a:r>
          </a:p>
          <a:p>
            <a:r>
              <a:rPr lang="tr-TR">
                <a:cs typeface="Times New Roman" pitchFamily="18" charset="0"/>
              </a:rPr>
              <a:t>Problem merkezli </a:t>
            </a:r>
          </a:p>
          <a:p>
            <a:r>
              <a:rPr lang="tr-TR">
                <a:cs typeface="Times New Roman" pitchFamily="18" charset="0"/>
              </a:rPr>
              <a:t>Esnek </a:t>
            </a:r>
            <a:r>
              <a:rPr lang="tr-TR"/>
              <a:t>                   </a:t>
            </a:r>
          </a:p>
          <a:p>
            <a:r>
              <a:rPr lang="tr-TR">
                <a:cs typeface="Times New Roman" pitchFamily="18" charset="0"/>
              </a:rPr>
              <a:t>Alçak gönüllü </a:t>
            </a:r>
          </a:p>
          <a:p>
            <a:r>
              <a:rPr lang="tr-TR"/>
              <a:t>Kolaylaştırıcı olun      </a:t>
            </a:r>
          </a:p>
          <a:p>
            <a:r>
              <a:rPr lang="tr-TR">
                <a:cs typeface="Times New Roman" pitchFamily="18" charset="0"/>
              </a:rPr>
              <a:t>Karşınızdakinin duygularını paylaşın,</a:t>
            </a:r>
          </a:p>
          <a:p>
            <a:r>
              <a:rPr lang="tr-TR">
                <a:cs typeface="Times New Roman" pitchFamily="18" charset="0"/>
              </a:rPr>
              <a:t>Anladıklarınızı başka sözcüklerle yeniden anlatın </a:t>
            </a:r>
          </a:p>
        </p:txBody>
      </p:sp>
    </p:spTree>
    <p:extLst>
      <p:ext uri="{BB962C8B-B14F-4D97-AF65-F5344CB8AC3E}">
        <p14:creationId xmlns:p14="http://schemas.microsoft.com/office/powerpoint/2010/main" val="71964946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294E-083F-43AF-B95A-193E2FF4CC1F}" type="slidenum">
              <a:rPr lang="tr-TR">
                <a:solidFill>
                  <a:srgbClr val="000000"/>
                </a:solidFill>
              </a:rPr>
              <a:pPr/>
              <a:t>10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Sözlü iletişimde önerilmeyenler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557338"/>
            <a:ext cx="7772400" cy="4114800"/>
          </a:xfrm>
        </p:spPr>
        <p:txBody>
          <a:bodyPr/>
          <a:lstStyle/>
          <a:p>
            <a:r>
              <a:rPr lang="tr-TR">
                <a:cs typeface="Times New Roman" pitchFamily="18" charset="0"/>
              </a:rPr>
              <a:t>Yargılayıcı</a:t>
            </a:r>
            <a:endParaRPr lang="tr-TR"/>
          </a:p>
          <a:p>
            <a:r>
              <a:rPr lang="tr-TR">
                <a:cs typeface="Times New Roman" pitchFamily="18" charset="0"/>
              </a:rPr>
              <a:t>Yönlendirici </a:t>
            </a:r>
            <a:r>
              <a:rPr lang="tr-TR"/>
              <a:t>            </a:t>
            </a:r>
          </a:p>
          <a:p>
            <a:r>
              <a:rPr lang="tr-TR">
                <a:cs typeface="Times New Roman" pitchFamily="18" charset="0"/>
              </a:rPr>
              <a:t>Dogmatik</a:t>
            </a:r>
            <a:endParaRPr lang="tr-TR"/>
          </a:p>
          <a:p>
            <a:r>
              <a:rPr lang="tr-TR">
                <a:cs typeface="Times New Roman" pitchFamily="18" charset="0"/>
              </a:rPr>
              <a:t>Kibirli </a:t>
            </a:r>
            <a:r>
              <a:rPr lang="tr-TR"/>
              <a:t>                    </a:t>
            </a:r>
          </a:p>
          <a:p>
            <a:r>
              <a:rPr lang="tr-TR">
                <a:cs typeface="Times New Roman" pitchFamily="18" charset="0"/>
              </a:rPr>
              <a:t>Donuk</a:t>
            </a:r>
            <a:endParaRPr lang="tr-TR"/>
          </a:p>
          <a:p>
            <a:r>
              <a:rPr lang="tr-TR">
                <a:cs typeface="Times New Roman" pitchFamily="18" charset="0"/>
              </a:rPr>
              <a:t>Zorlaştırıcı olmayın</a:t>
            </a:r>
          </a:p>
          <a:p>
            <a:r>
              <a:rPr lang="tr-TR">
                <a:cs typeface="Times New Roman" pitchFamily="18" charset="0"/>
              </a:rPr>
              <a:t>Anlaşılmaz konuşmayın</a:t>
            </a:r>
          </a:p>
        </p:txBody>
      </p:sp>
    </p:spTree>
    <p:extLst>
      <p:ext uri="{BB962C8B-B14F-4D97-AF65-F5344CB8AC3E}">
        <p14:creationId xmlns:p14="http://schemas.microsoft.com/office/powerpoint/2010/main" val="283738800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EDE8-B078-42CF-8368-288A03DC4E4E}" type="slidenum">
              <a:rPr lang="tr-TR">
                <a:solidFill>
                  <a:srgbClr val="000000"/>
                </a:solidFill>
              </a:rPr>
              <a:pPr/>
              <a:t>11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Sözsüz iletişim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2875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/>
              <a:t>Fiziksel özellikler</a:t>
            </a:r>
            <a:r>
              <a:rPr lang="tr-TR" sz="2800"/>
              <a:t> 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(doktor, hasta ve mekana ait)</a:t>
            </a:r>
          </a:p>
          <a:p>
            <a:pPr>
              <a:lnSpc>
                <a:spcPct val="80000"/>
              </a:lnSpc>
            </a:pPr>
            <a:r>
              <a:rPr lang="tr-TR"/>
              <a:t>Dil özellikleri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(ses yüksekliği, konuşma hızı, ek sesler vb)</a:t>
            </a:r>
          </a:p>
          <a:p>
            <a:pPr>
              <a:lnSpc>
                <a:spcPct val="80000"/>
              </a:lnSpc>
            </a:pPr>
            <a:r>
              <a:rPr lang="tr-TR"/>
              <a:t>Beden dili</a:t>
            </a:r>
          </a:p>
          <a:p>
            <a:pPr>
              <a:lnSpc>
                <a:spcPct val="80000"/>
              </a:lnSpc>
            </a:pPr>
            <a:r>
              <a:rPr lang="tr-TR"/>
              <a:t>Kişiye ait özellikler</a:t>
            </a:r>
            <a:r>
              <a:rPr lang="tr-TR" sz="2800"/>
              <a:t> 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(yaş, cilt rengi, özbakımı vb)</a:t>
            </a:r>
          </a:p>
          <a:p>
            <a:pPr>
              <a:lnSpc>
                <a:spcPct val="80000"/>
              </a:lnSpc>
            </a:pPr>
            <a:r>
              <a:rPr lang="tr-TR"/>
              <a:t>Artefaktlar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(giysiler, aksesuarlar vb)</a:t>
            </a:r>
          </a:p>
          <a:p>
            <a:pPr>
              <a:lnSpc>
                <a:spcPct val="80000"/>
              </a:lnSpc>
            </a:pPr>
            <a:endParaRPr lang="tr-TR" sz="2800"/>
          </a:p>
        </p:txBody>
      </p:sp>
    </p:spTree>
    <p:extLst>
      <p:ext uri="{BB962C8B-B14F-4D97-AF65-F5344CB8AC3E}">
        <p14:creationId xmlns:p14="http://schemas.microsoft.com/office/powerpoint/2010/main" val="1721626144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2AE5-D2EA-4450-9CB0-0369CDFE94E0}" type="slidenum">
              <a:rPr lang="tr-TR">
                <a:solidFill>
                  <a:srgbClr val="000000"/>
                </a:solidFill>
              </a:rPr>
              <a:pPr/>
              <a:t>12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Sözsüz iletişimde önerilenler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7667625" cy="4343400"/>
          </a:xfrm>
        </p:spPr>
        <p:txBody>
          <a:bodyPr/>
          <a:lstStyle/>
          <a:p>
            <a:r>
              <a:rPr lang="tr-TR" sz="2800" b="1">
                <a:solidFill>
                  <a:srgbClr val="FF0000"/>
                </a:solidFill>
              </a:rPr>
              <a:t>S</a:t>
            </a:r>
            <a:r>
              <a:rPr lang="tr-TR" sz="2800"/>
              <a:t> (smile)			gülümseyin</a:t>
            </a:r>
          </a:p>
          <a:p>
            <a:r>
              <a:rPr lang="tr-TR" sz="2800" b="1">
                <a:solidFill>
                  <a:srgbClr val="FF0000"/>
                </a:solidFill>
              </a:rPr>
              <a:t>O </a:t>
            </a:r>
            <a:r>
              <a:rPr lang="tr-TR" sz="2800"/>
              <a:t>(open posture) 	ulaşılabilir oturun</a:t>
            </a:r>
          </a:p>
          <a:p>
            <a:r>
              <a:rPr lang="tr-TR" sz="2800" b="1">
                <a:solidFill>
                  <a:srgbClr val="FF0000"/>
                </a:solidFill>
              </a:rPr>
              <a:t>F</a:t>
            </a:r>
            <a:r>
              <a:rPr lang="tr-TR" sz="2800"/>
              <a:t> (forward lean)	eğilin, yakınlaşın</a:t>
            </a:r>
          </a:p>
          <a:p>
            <a:r>
              <a:rPr lang="tr-TR" sz="2800" b="1">
                <a:solidFill>
                  <a:srgbClr val="FF0000"/>
                </a:solidFill>
              </a:rPr>
              <a:t>T</a:t>
            </a:r>
            <a:r>
              <a:rPr lang="tr-TR" sz="2800"/>
              <a:t> (touch)  		dokunun</a:t>
            </a:r>
          </a:p>
          <a:p>
            <a:r>
              <a:rPr lang="tr-TR" sz="2800" b="1">
                <a:solidFill>
                  <a:srgbClr val="FF0000"/>
                </a:solidFill>
              </a:rPr>
              <a:t>E</a:t>
            </a:r>
            <a:r>
              <a:rPr lang="tr-TR" sz="2800">
                <a:solidFill>
                  <a:srgbClr val="FF0000"/>
                </a:solidFill>
              </a:rPr>
              <a:t> </a:t>
            </a:r>
            <a:r>
              <a:rPr lang="tr-TR" sz="2800"/>
              <a:t>(eye contact)	göz teması kurun</a:t>
            </a:r>
          </a:p>
          <a:p>
            <a:r>
              <a:rPr lang="tr-TR" sz="2800" b="1">
                <a:solidFill>
                  <a:srgbClr val="FF0000"/>
                </a:solidFill>
              </a:rPr>
              <a:t>N</a:t>
            </a:r>
            <a:r>
              <a:rPr lang="tr-TR" sz="2800"/>
              <a:t> (nod)			başınızla 							dinlediğinizi belli edin       </a:t>
            </a:r>
            <a:endParaRPr lang="tr-TR" sz="2800" b="1"/>
          </a:p>
        </p:txBody>
      </p:sp>
    </p:spTree>
    <p:extLst>
      <p:ext uri="{BB962C8B-B14F-4D97-AF65-F5344CB8AC3E}">
        <p14:creationId xmlns:p14="http://schemas.microsoft.com/office/powerpoint/2010/main" val="410281940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F4E98-5BEC-48D3-8546-20DA81B96E72}" type="slidenum">
              <a:rPr lang="tr-TR">
                <a:solidFill>
                  <a:srgbClr val="000000"/>
                </a:solidFill>
              </a:rPr>
              <a:pPr/>
              <a:t>13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Beden dili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2875"/>
            <a:ext cx="7772400" cy="4114800"/>
          </a:xfrm>
        </p:spPr>
        <p:txBody>
          <a:bodyPr/>
          <a:lstStyle/>
          <a:p>
            <a:r>
              <a:rPr lang="tr-TR"/>
              <a:t>Dokunma</a:t>
            </a:r>
          </a:p>
          <a:p>
            <a:r>
              <a:rPr lang="tr-TR"/>
              <a:t>Vücut duruşu</a:t>
            </a:r>
          </a:p>
          <a:p>
            <a:r>
              <a:rPr lang="tr-TR"/>
              <a:t>Kişisel alan</a:t>
            </a:r>
          </a:p>
          <a:p>
            <a:r>
              <a:rPr lang="tr-TR"/>
              <a:t>Mimikler</a:t>
            </a:r>
          </a:p>
          <a:p>
            <a:r>
              <a:rPr lang="tr-TR"/>
              <a:t>Gözler</a:t>
            </a:r>
          </a:p>
          <a:p>
            <a:r>
              <a:rPr lang="tr-TR"/>
              <a:t>Davranışlar</a:t>
            </a:r>
          </a:p>
          <a:p>
            <a:pPr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31216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1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7869B-280E-4653-9F0B-E0075EDBD5DC}" type="slidenum">
              <a:rPr lang="tr-TR">
                <a:solidFill>
                  <a:srgbClr val="000000"/>
                </a:solidFill>
              </a:rPr>
              <a:pPr/>
              <a:t>14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99682" name="Line 2"/>
          <p:cNvSpPr>
            <a:spLocks noChangeShapeType="1"/>
          </p:cNvSpPr>
          <p:nvPr/>
        </p:nvSpPr>
        <p:spPr bwMode="auto">
          <a:xfrm>
            <a:off x="914400" y="1752600"/>
            <a:ext cx="0" cy="434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9683" name="Line 3"/>
          <p:cNvSpPr>
            <a:spLocks noChangeShapeType="1"/>
          </p:cNvSpPr>
          <p:nvPr/>
        </p:nvSpPr>
        <p:spPr bwMode="auto">
          <a:xfrm>
            <a:off x="2362200" y="2590800"/>
            <a:ext cx="0" cy="3505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9684" name="Line 4"/>
          <p:cNvSpPr>
            <a:spLocks noChangeShapeType="1"/>
          </p:cNvSpPr>
          <p:nvPr/>
        </p:nvSpPr>
        <p:spPr bwMode="auto">
          <a:xfrm>
            <a:off x="3810000" y="3124200"/>
            <a:ext cx="0" cy="2971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9685" name="Line 5"/>
          <p:cNvSpPr>
            <a:spLocks noChangeShapeType="1"/>
          </p:cNvSpPr>
          <p:nvPr/>
        </p:nvSpPr>
        <p:spPr bwMode="auto">
          <a:xfrm>
            <a:off x="5257800" y="3810000"/>
            <a:ext cx="0" cy="2362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9686" name="Line 6"/>
          <p:cNvSpPr>
            <a:spLocks noChangeShapeType="1"/>
          </p:cNvSpPr>
          <p:nvPr/>
        </p:nvSpPr>
        <p:spPr bwMode="auto">
          <a:xfrm>
            <a:off x="6781800" y="4267200"/>
            <a:ext cx="0" cy="1828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050925" y="4953000"/>
            <a:ext cx="93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46 cm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88" name="Text Box 8"/>
          <p:cNvSpPr txBox="1">
            <a:spLocks noChangeArrowheads="1"/>
          </p:cNvSpPr>
          <p:nvPr/>
        </p:nvSpPr>
        <p:spPr bwMode="auto">
          <a:xfrm>
            <a:off x="2590800" y="4911725"/>
            <a:ext cx="801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1.2m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89" name="Text Box 9"/>
          <p:cNvSpPr txBox="1">
            <a:spLocks noChangeArrowheads="1"/>
          </p:cNvSpPr>
          <p:nvPr/>
        </p:nvSpPr>
        <p:spPr bwMode="auto">
          <a:xfrm>
            <a:off x="3886200" y="4911725"/>
            <a:ext cx="1284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1.2-3.6m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90" name="Text Box 10"/>
          <p:cNvSpPr txBox="1">
            <a:spLocks noChangeArrowheads="1"/>
          </p:cNvSpPr>
          <p:nvPr/>
        </p:nvSpPr>
        <p:spPr bwMode="auto">
          <a:xfrm>
            <a:off x="5599113" y="4911725"/>
            <a:ext cx="801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3.6m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91" name="Text Box 11"/>
          <p:cNvSpPr txBox="1">
            <a:spLocks noChangeArrowheads="1"/>
          </p:cNvSpPr>
          <p:nvPr/>
        </p:nvSpPr>
        <p:spPr bwMode="auto">
          <a:xfrm>
            <a:off x="914400" y="5638800"/>
            <a:ext cx="152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Mahrem b.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92" name="Text Box 12"/>
          <p:cNvSpPr txBox="1">
            <a:spLocks noChangeArrowheads="1"/>
          </p:cNvSpPr>
          <p:nvPr/>
        </p:nvSpPr>
        <p:spPr bwMode="auto">
          <a:xfrm>
            <a:off x="2416175" y="5638800"/>
            <a:ext cx="1317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Kişisel a.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93" name="Text Box 13"/>
          <p:cNvSpPr txBox="1">
            <a:spLocks noChangeArrowheads="1"/>
          </p:cNvSpPr>
          <p:nvPr/>
        </p:nvSpPr>
        <p:spPr bwMode="auto">
          <a:xfrm>
            <a:off x="3913188" y="5638800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Sosyal b.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9694" name="Text Box 14"/>
          <p:cNvSpPr txBox="1">
            <a:spLocks noChangeArrowheads="1"/>
          </p:cNvSpPr>
          <p:nvPr/>
        </p:nvSpPr>
        <p:spPr bwMode="auto">
          <a:xfrm>
            <a:off x="5410200" y="5638800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  <a:latin typeface="Times New Roman" pitchFamily="18" charset="0"/>
              </a:rPr>
              <a:t>Ortak b.</a:t>
            </a: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82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CDE6-1633-4190-A85A-7DDCBCBCB366}" type="slidenum">
              <a:rPr lang="tr-TR">
                <a:solidFill>
                  <a:srgbClr val="000000"/>
                </a:solidFill>
              </a:rPr>
              <a:pPr/>
              <a:t>15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KAPI KOLUNDAKİ EL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557338"/>
            <a:ext cx="7772400" cy="4114800"/>
          </a:xfrm>
        </p:spPr>
        <p:txBody>
          <a:bodyPr/>
          <a:lstStyle/>
          <a:p>
            <a:r>
              <a:rPr lang="tr-TR"/>
              <a:t>Hastanın ayrılırken söyledikleri bazen esas hekime geliş nedenini içerir.</a:t>
            </a:r>
          </a:p>
          <a:p>
            <a:r>
              <a:rPr lang="tr-TR"/>
              <a:t>Hasta kapının önünde güvendedir. Stres oluşturacak bir ortam olursa her an uzaklaşabilir.</a:t>
            </a:r>
          </a:p>
          <a:p>
            <a:r>
              <a:rPr lang="tr-TR"/>
              <a:t>Hastanıza her görüşmede sorun: </a:t>
            </a:r>
            <a:r>
              <a:rPr lang="tr-TR" b="1">
                <a:solidFill>
                  <a:schemeClr val="folHlink"/>
                </a:solidFill>
              </a:rPr>
              <a:t>‘Değinmediğimiz veya dikkatimizden kaçan herhangi bir nokta var mı?’</a:t>
            </a:r>
            <a:endParaRPr lang="en-US" b="1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91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D4110-ACE5-4A25-9122-087C8936032E}" type="slidenum">
              <a:rPr lang="tr-TR">
                <a:solidFill>
                  <a:srgbClr val="000000"/>
                </a:solidFill>
              </a:rPr>
              <a:pPr/>
              <a:t>16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ETKİLİ İLETİŞİM İÇİN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532812" cy="5181600"/>
          </a:xfrm>
        </p:spPr>
        <p:txBody>
          <a:bodyPr/>
          <a:lstStyle/>
          <a:p>
            <a:r>
              <a:rPr lang="tr-TR"/>
              <a:t>Hastanıza ayırdığınız zamanın tamamını ona ayırın!</a:t>
            </a:r>
          </a:p>
          <a:p>
            <a:r>
              <a:rPr lang="tr-TR"/>
              <a:t>Hastanın sizi anlayıp anlamadığından emin olun!</a:t>
            </a:r>
          </a:p>
          <a:p>
            <a:r>
              <a:rPr lang="tr-TR"/>
              <a:t>Hastanıza ismiyle hitap edin!</a:t>
            </a:r>
          </a:p>
          <a:p>
            <a:r>
              <a:rPr lang="tr-TR"/>
              <a:t>Gerektiğinde espri yapın</a:t>
            </a:r>
          </a:p>
          <a:p>
            <a:r>
              <a:rPr lang="tr-TR"/>
              <a:t>Gerektiğinde hastanızın üstüne gidin</a:t>
            </a:r>
          </a:p>
          <a:p>
            <a:r>
              <a:rPr lang="tr-TR"/>
              <a:t>Açık uçlu sorular sorun</a:t>
            </a:r>
          </a:p>
          <a:p>
            <a:r>
              <a:rPr lang="tr-TR"/>
              <a:t>Sonuç cümlesi kullanın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31466-FC6D-44B7-8DEA-50AADC53A44B}" type="slidenum">
              <a:rPr lang="tr-TR">
                <a:solidFill>
                  <a:srgbClr val="000000"/>
                </a:solidFill>
              </a:rPr>
              <a:pPr/>
              <a:t>17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</a:rPr>
              <a:t>GÖRÜŞME SIRASINDA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2400" cy="4114800"/>
          </a:xfrm>
        </p:spPr>
        <p:txBody>
          <a:bodyPr/>
          <a:lstStyle/>
          <a:p>
            <a:r>
              <a:rPr lang="tr-TR"/>
              <a:t>Kendinizi değil, hastayı ön plana çıkarın</a:t>
            </a:r>
          </a:p>
          <a:p>
            <a:r>
              <a:rPr lang="tr-TR"/>
              <a:t>Hastayı karşınıza almayın</a:t>
            </a:r>
          </a:p>
          <a:p>
            <a:r>
              <a:rPr lang="tr-TR"/>
              <a:t>Hastanın yanında olun</a:t>
            </a:r>
          </a:p>
          <a:p>
            <a:r>
              <a:rPr lang="tr-TR"/>
              <a:t>Problemi birlikte çözmeye çalışın</a:t>
            </a:r>
          </a:p>
          <a:p>
            <a:r>
              <a:rPr lang="tr-TR"/>
              <a:t>Empati kurun</a:t>
            </a:r>
          </a:p>
          <a:p>
            <a:r>
              <a:rPr lang="tr-TR"/>
              <a:t>Önemsiz gibi gözüken noktalara dikkat edin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9BEB7-C6D1-4565-B0AC-B17B4FDB700D}" type="slidenum">
              <a:rPr lang="tr-TR">
                <a:solidFill>
                  <a:srgbClr val="000000"/>
                </a:solidFill>
              </a:rPr>
              <a:pPr/>
              <a:t>18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7451725" cy="641350"/>
          </a:xfrm>
        </p:spPr>
        <p:txBody>
          <a:bodyPr/>
          <a:lstStyle/>
          <a:p>
            <a:r>
              <a:rPr lang="tr-TR" sz="3600">
                <a:solidFill>
                  <a:srgbClr val="FF0000"/>
                </a:solidFill>
              </a:rPr>
              <a:t>SÖZLÜ İLETİŞİMDE KURALLAR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9144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Tanımlayıcı olun, yargılayıcı olmayın</a:t>
            </a:r>
          </a:p>
          <a:p>
            <a:pPr>
              <a:lnSpc>
                <a:spcPct val="90000"/>
              </a:lnSpc>
            </a:pPr>
            <a:r>
              <a:rPr lang="tr-TR"/>
              <a:t>Problem merkezli olun, yönlendirici olmayın</a:t>
            </a:r>
          </a:p>
          <a:p>
            <a:pPr>
              <a:lnSpc>
                <a:spcPct val="90000"/>
              </a:lnSpc>
            </a:pPr>
            <a:r>
              <a:rPr lang="tr-TR"/>
              <a:t>Esnek olun, dogmatik olmayın</a:t>
            </a:r>
          </a:p>
          <a:p>
            <a:pPr>
              <a:lnSpc>
                <a:spcPct val="90000"/>
              </a:lnSpc>
            </a:pPr>
            <a:r>
              <a:rPr lang="tr-TR"/>
              <a:t>Alçak gönüllü olun, kibirli olmayın</a:t>
            </a:r>
          </a:p>
          <a:p>
            <a:pPr>
              <a:lnSpc>
                <a:spcPct val="90000"/>
              </a:lnSpc>
            </a:pPr>
            <a:r>
              <a:rPr lang="tr-TR"/>
              <a:t>Karşınızdakinin duygularını paylaşın, donuk olmayın</a:t>
            </a:r>
          </a:p>
          <a:p>
            <a:pPr>
              <a:lnSpc>
                <a:spcPct val="90000"/>
              </a:lnSpc>
            </a:pPr>
            <a:r>
              <a:rPr lang="tr-TR"/>
              <a:t>Anladıklarınızı başka sözcüklerle yeniden anlatın</a:t>
            </a:r>
          </a:p>
          <a:p>
            <a:pPr>
              <a:lnSpc>
                <a:spcPct val="90000"/>
              </a:lnSpc>
            </a:pPr>
            <a:r>
              <a:rPr lang="tr-TR"/>
              <a:t>Kolaylaştırın zorlaştırmayın</a:t>
            </a:r>
          </a:p>
          <a:p>
            <a:pPr>
              <a:lnSpc>
                <a:spcPct val="90000"/>
              </a:lnSpc>
            </a:pPr>
            <a:r>
              <a:rPr lang="tr-TR"/>
              <a:t>Kelime seçimine dikkat edin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19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FCCF0-8BD5-4A46-BA7F-9D7CDFAC61E9}" type="slidenum">
              <a:rPr lang="tr-TR">
                <a:solidFill>
                  <a:srgbClr val="000000"/>
                </a:solidFill>
              </a:rPr>
              <a:pPr/>
              <a:t>19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730250"/>
            <a:ext cx="8893175" cy="609600"/>
          </a:xfrm>
        </p:spPr>
        <p:txBody>
          <a:bodyPr/>
          <a:lstStyle/>
          <a:p>
            <a:r>
              <a:rPr lang="tr-TR" sz="3400" b="1">
                <a:solidFill>
                  <a:srgbClr val="FF0000"/>
                </a:solidFill>
              </a:rPr>
              <a:t>İyi İletişim Kurabilmenin Püf Noktaları: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748712" cy="4114800"/>
          </a:xfrm>
        </p:spPr>
        <p:txBody>
          <a:bodyPr/>
          <a:lstStyle/>
          <a:p>
            <a:r>
              <a:rPr lang="tr-TR"/>
              <a:t>Güler yüzle karşılayın</a:t>
            </a:r>
          </a:p>
          <a:p>
            <a:r>
              <a:rPr lang="tr-TR"/>
              <a:t>İçten ve samimi bir ilgiyle dinleyin</a:t>
            </a:r>
          </a:p>
          <a:p>
            <a:r>
              <a:rPr lang="tr-TR"/>
              <a:t>Kendinizi karşınızdakinin yerine koyun</a:t>
            </a:r>
          </a:p>
          <a:p>
            <a:r>
              <a:rPr lang="tr-TR"/>
              <a:t>Karşınızdaki insanı konuşması, gülümsemesi, belirli ifadeleri tekrarlaması için cesaretlendirin.</a:t>
            </a:r>
          </a:p>
          <a:p>
            <a:r>
              <a:rPr lang="tr-TR"/>
              <a:t>Onu dinlediğinizi ve izlediğinizi belli edin.</a:t>
            </a:r>
          </a:p>
        </p:txBody>
      </p:sp>
    </p:spTree>
    <p:extLst>
      <p:ext uri="{BB962C8B-B14F-4D97-AF65-F5344CB8AC3E}">
        <p14:creationId xmlns:p14="http://schemas.microsoft.com/office/powerpoint/2010/main" val="3964056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5BC49-E67F-48AC-AC32-3F4043CB7DFE}" type="slidenum">
              <a:rPr lang="tr-TR">
                <a:solidFill>
                  <a:srgbClr val="000000"/>
                </a:solidFill>
              </a:rPr>
              <a:pPr/>
              <a:t>20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615950"/>
            <a:ext cx="8596313" cy="609600"/>
          </a:xfrm>
        </p:spPr>
        <p:txBody>
          <a:bodyPr/>
          <a:lstStyle/>
          <a:p>
            <a:r>
              <a:rPr lang="tr-TR" sz="3400" b="1">
                <a:solidFill>
                  <a:srgbClr val="FF0000"/>
                </a:solidFill>
              </a:rPr>
              <a:t>İyi İletişim Kurabilmenin Püf Noktaları: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86042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Destekleyici konuşmalar yapın.</a:t>
            </a:r>
          </a:p>
          <a:p>
            <a:pPr>
              <a:lnSpc>
                <a:spcPct val="90000"/>
              </a:lnSpc>
            </a:pPr>
            <a:r>
              <a:rPr lang="tr-TR"/>
              <a:t>Karşınızdakinin yüz ifadesini, mimiklerini ve beden dilini dikkatle izleyin ve anlamaya çalışın.</a:t>
            </a:r>
          </a:p>
          <a:p>
            <a:pPr>
              <a:lnSpc>
                <a:spcPct val="90000"/>
              </a:lnSpc>
            </a:pPr>
            <a:r>
              <a:rPr lang="tr-TR"/>
              <a:t>Karşınızdaki kişiyle onun anlayabileceği bir dilden konuşun. Önce muhatabınızın konuşmasına izin verin.</a:t>
            </a:r>
          </a:p>
          <a:p>
            <a:pPr>
              <a:lnSpc>
                <a:spcPct val="90000"/>
              </a:lnSpc>
            </a:pPr>
            <a:r>
              <a:rPr lang="tr-TR"/>
              <a:t>Tek sözcükle cevaplanabilecek sorular sormayın, açık uçlu sorulan tercih edin.</a:t>
            </a:r>
          </a:p>
          <a:p>
            <a:pPr>
              <a:lnSpc>
                <a:spcPct val="90000"/>
              </a:lnSpc>
              <a:buFontTx/>
              <a:buNone/>
            </a:pPr>
            <a:endParaRPr lang="tr-TR"/>
          </a:p>
          <a:p>
            <a:pPr>
              <a:lnSpc>
                <a:spcPct val="90000"/>
              </a:lnSpc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1290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8A2E-49B2-4C94-A540-D8C7BD33F94F}" type="slidenum">
              <a:rPr lang="tr-TR">
                <a:solidFill>
                  <a:srgbClr val="000000"/>
                </a:solidFill>
              </a:rPr>
              <a:pPr/>
              <a:t>21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615950"/>
            <a:ext cx="8596313" cy="609600"/>
          </a:xfrm>
        </p:spPr>
        <p:txBody>
          <a:bodyPr/>
          <a:lstStyle/>
          <a:p>
            <a:r>
              <a:rPr lang="tr-TR" sz="3400" b="1">
                <a:solidFill>
                  <a:srgbClr val="FF0000"/>
                </a:solidFill>
              </a:rPr>
              <a:t>İyi İletişim Kurabilmenin Püf Noktaları: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1484313"/>
            <a:ext cx="8443912" cy="4176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Görüştüğünüz kişinin ilgisini çekebilecek türde sorular sorun.</a:t>
            </a:r>
          </a:p>
          <a:p>
            <a:pPr>
              <a:lnSpc>
                <a:spcPct val="90000"/>
              </a:lnSpc>
            </a:pPr>
            <a:r>
              <a:rPr lang="tr-TR"/>
              <a:t>Gerektiğinde sessiz kalmayı bilin.</a:t>
            </a:r>
          </a:p>
          <a:p>
            <a:pPr>
              <a:lnSpc>
                <a:spcPct val="90000"/>
              </a:lnSpc>
            </a:pPr>
            <a:r>
              <a:rPr lang="tr-TR"/>
              <a:t>Uzlaşma içinde olun.</a:t>
            </a:r>
          </a:p>
          <a:p>
            <a:pPr>
              <a:lnSpc>
                <a:spcPct val="90000"/>
              </a:lnSpc>
            </a:pPr>
            <a:r>
              <a:rPr lang="tr-TR"/>
              <a:t>Muhatabınızın kendine olan inancını güçlendirin.</a:t>
            </a:r>
          </a:p>
          <a:p>
            <a:pPr>
              <a:lnSpc>
                <a:spcPct val="90000"/>
              </a:lnSpc>
            </a:pPr>
            <a:r>
              <a:rPr lang="tr-TR"/>
              <a:t>Yargılayıcı olmayın.</a:t>
            </a:r>
          </a:p>
          <a:p>
            <a:pPr>
              <a:lnSpc>
                <a:spcPct val="90000"/>
              </a:lnSpc>
            </a:pPr>
            <a:r>
              <a:rPr lang="tr-TR"/>
              <a:t>Mümkün olduğunca dakik olun.</a:t>
            </a:r>
          </a:p>
          <a:p>
            <a:pPr>
              <a:lnSpc>
                <a:spcPct val="90000"/>
              </a:lnSpc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1959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7C73-EB8B-40AC-BFB7-8807B8B9B227}" type="slidenum">
              <a:rPr lang="tr-TR">
                <a:solidFill>
                  <a:srgbClr val="000000"/>
                </a:solidFill>
              </a:rPr>
              <a:pPr/>
              <a:t>22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39738"/>
            <a:ext cx="8820150" cy="1190625"/>
          </a:xfrm>
        </p:spPr>
        <p:txBody>
          <a:bodyPr/>
          <a:lstStyle/>
          <a:p>
            <a:r>
              <a:rPr lang="tr-TR" sz="3600" b="1">
                <a:solidFill>
                  <a:srgbClr val="FF0000"/>
                </a:solidFill>
              </a:rPr>
              <a:t>İletişim Ne Zaman Yanlış Gitmeye Başlar?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57338"/>
            <a:ext cx="7772400" cy="4114800"/>
          </a:xfrm>
        </p:spPr>
        <p:txBody>
          <a:bodyPr/>
          <a:lstStyle/>
          <a:p>
            <a:r>
              <a:rPr lang="tr-TR"/>
              <a:t>Acelemiz olduğu zaman,</a:t>
            </a:r>
          </a:p>
          <a:p>
            <a:r>
              <a:rPr lang="tr-TR"/>
              <a:t>Rahatsız edildiğimiz zaman,</a:t>
            </a:r>
          </a:p>
          <a:p>
            <a:r>
              <a:rPr lang="tr-TR"/>
              <a:t>Yanlış anlaşılmalarda,</a:t>
            </a:r>
          </a:p>
          <a:p>
            <a:r>
              <a:rPr lang="tr-TR"/>
              <a:t>Birden fazla kişi ile aynı anda görüşüldüğü zaman,</a:t>
            </a:r>
          </a:p>
          <a:p>
            <a:r>
              <a:rPr lang="tr-TR"/>
              <a:t>Biz ya da karşımızdaki sinirli olduğumuz zaman. 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2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314CA-2C35-4494-BCC5-B74F19CB7383}" type="slidenum">
              <a:rPr lang="tr-TR">
                <a:solidFill>
                  <a:srgbClr val="000000"/>
                </a:solidFill>
              </a:rPr>
              <a:pPr/>
              <a:t>23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388938"/>
            <a:ext cx="8596313" cy="1066800"/>
          </a:xfrm>
        </p:spPr>
        <p:txBody>
          <a:bodyPr/>
          <a:lstStyle/>
          <a:p>
            <a:r>
              <a:rPr lang="tr-TR" sz="3200" b="1">
                <a:solidFill>
                  <a:srgbClr val="FF0000"/>
                </a:solidFill>
              </a:rPr>
              <a:t>Her pozisyon kendine özgü vücut duruşu ile ayırt edilebilir: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84313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600" b="1">
                <a:solidFill>
                  <a:schemeClr val="folHlink"/>
                </a:solidFill>
              </a:rPr>
              <a:t>İLGÎLÎ:</a:t>
            </a:r>
            <a:r>
              <a:rPr lang="tr-TR" sz="2600" b="1"/>
              <a:t> </a:t>
            </a:r>
            <a:r>
              <a:rPr lang="tr-TR" sz="2600"/>
              <a:t>Öne eğilmiş, vücut, kollar ve eller açık</a:t>
            </a:r>
            <a:endParaRPr lang="tr-TR" sz="260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tr-TR" sz="2600">
                <a:solidFill>
                  <a:schemeClr val="folHlink"/>
                </a:solidFill>
              </a:rPr>
              <a:t>İSTEKLİ:</a:t>
            </a:r>
            <a:r>
              <a:rPr lang="tr-TR" sz="2600"/>
              <a:t> Bacaklar açık, ayaklar sandalyenin altında, parmak uçlarında, öne eğilmiş</a:t>
            </a:r>
          </a:p>
          <a:p>
            <a:pPr>
              <a:lnSpc>
                <a:spcPct val="90000"/>
              </a:lnSpc>
            </a:pPr>
            <a:r>
              <a:rPr lang="tr-TR" sz="2600">
                <a:solidFill>
                  <a:schemeClr val="folHlink"/>
                </a:solidFill>
              </a:rPr>
              <a:t>ANLAŞMAYA HAZIR:</a:t>
            </a:r>
            <a:r>
              <a:rPr lang="tr-TR" sz="2600"/>
              <a:t> Toparlanır, eller düz olarak masada</a:t>
            </a:r>
          </a:p>
          <a:p>
            <a:pPr>
              <a:lnSpc>
                <a:spcPct val="90000"/>
              </a:lnSpc>
            </a:pPr>
            <a:r>
              <a:rPr lang="tr-TR" sz="2600">
                <a:solidFill>
                  <a:schemeClr val="folHlink"/>
                </a:solidFill>
              </a:rPr>
              <a:t>DİNLEME:</a:t>
            </a:r>
            <a:r>
              <a:rPr lang="tr-TR" sz="2600"/>
              <a:t> Baş eğik, göz teması, kafa sallama ve sık göz kırpma var</a:t>
            </a:r>
          </a:p>
          <a:p>
            <a:pPr>
              <a:lnSpc>
                <a:spcPct val="90000"/>
              </a:lnSpc>
            </a:pPr>
            <a:r>
              <a:rPr lang="tr-TR" sz="2600">
                <a:solidFill>
                  <a:schemeClr val="folHlink"/>
                </a:solidFill>
              </a:rPr>
              <a:t>DEĞERLENDİRME:</a:t>
            </a:r>
            <a:r>
              <a:rPr lang="tr-TR" sz="2600"/>
              <a:t> Kalem ısırma, çene elleme, yukarı ve sağa bakma, bacaklar çaprazlanmış</a:t>
            </a:r>
          </a:p>
        </p:txBody>
      </p:sp>
    </p:spTree>
    <p:extLst>
      <p:ext uri="{BB962C8B-B14F-4D97-AF65-F5344CB8AC3E}">
        <p14:creationId xmlns:p14="http://schemas.microsoft.com/office/powerpoint/2010/main" val="303736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38C2-27D0-4607-A539-79C35F3EA9F7}" type="slidenum">
              <a:rPr lang="tr-TR">
                <a:solidFill>
                  <a:srgbClr val="000000"/>
                </a:solidFill>
              </a:rPr>
              <a:pPr/>
              <a:t>24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549275"/>
            <a:ext cx="8596312" cy="1190625"/>
          </a:xfrm>
        </p:spPr>
        <p:txBody>
          <a:bodyPr/>
          <a:lstStyle/>
          <a:p>
            <a:r>
              <a:rPr lang="tr-TR" sz="3600" b="1">
                <a:solidFill>
                  <a:srgbClr val="FF0000"/>
                </a:solidFill>
              </a:rPr>
              <a:t>Her pozisyon kendine özgü vücut duruşu ile ayırt edilebilir: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800" b="1">
                <a:solidFill>
                  <a:schemeClr val="folHlink"/>
                </a:solidFill>
              </a:rPr>
              <a:t>DİKKATLİ:</a:t>
            </a:r>
            <a:r>
              <a:rPr lang="tr-TR" sz="2800" b="1"/>
              <a:t> </a:t>
            </a:r>
            <a:r>
              <a:rPr lang="tr-TR" sz="2800"/>
              <a:t>(ayakta) Eller arkada, gülümseme, ayaklar açık</a:t>
            </a:r>
          </a:p>
          <a:p>
            <a:pPr>
              <a:lnSpc>
                <a:spcPct val="80000"/>
              </a:lnSpc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>
                <a:solidFill>
                  <a:schemeClr val="folHlink"/>
                </a:solidFill>
              </a:rPr>
              <a:t>SIKILMIŞ:</a:t>
            </a:r>
            <a:r>
              <a:rPr lang="tr-TR" sz="2800"/>
              <a:t> Boşluğa bakmak, yerine yığılmış, çiziktirmek, ayak ya da bacak sallamak </a:t>
            </a:r>
          </a:p>
          <a:p>
            <a:pPr>
              <a:lnSpc>
                <a:spcPct val="80000"/>
              </a:lnSpc>
            </a:pPr>
            <a:endParaRPr lang="tr-TR" sz="2800"/>
          </a:p>
          <a:p>
            <a:pPr>
              <a:lnSpc>
                <a:spcPct val="80000"/>
              </a:lnSpc>
            </a:pPr>
            <a:r>
              <a:rPr lang="tr-TR" sz="2800">
                <a:solidFill>
                  <a:schemeClr val="folHlink"/>
                </a:solidFill>
              </a:rPr>
              <a:t>BIRAK GİDEYİM:</a:t>
            </a:r>
            <a:r>
              <a:rPr lang="tr-TR" sz="2800"/>
              <a:t> Ayaklar kapıya doğru, etrafına bakmak, ceketini düğmelemek</a:t>
            </a:r>
            <a:r>
              <a:rPr lang="tr-TR" sz="2800">
                <a:solidFill>
                  <a:schemeClr val="folHlink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endParaRPr lang="tr-TR" sz="280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800">
                <a:solidFill>
                  <a:schemeClr val="folHlink"/>
                </a:solidFill>
              </a:rPr>
              <a:t>DEFANSİF:</a:t>
            </a:r>
            <a:r>
              <a:rPr lang="tr-TR" sz="2800"/>
              <a:t> (ayakta) Ayaklar içeriye dönük, eller kenetlenmiş</a:t>
            </a:r>
            <a:r>
              <a:rPr lang="tr-TR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971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F788-0485-49D4-A978-49EF023E9B1C}" type="slidenum">
              <a:rPr lang="tr-TR">
                <a:solidFill>
                  <a:srgbClr val="000000"/>
                </a:solidFill>
              </a:rPr>
              <a:pPr/>
              <a:t>25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388938"/>
            <a:ext cx="8596313" cy="1066800"/>
          </a:xfrm>
        </p:spPr>
        <p:txBody>
          <a:bodyPr/>
          <a:lstStyle/>
          <a:p>
            <a:r>
              <a:rPr lang="tr-TR" sz="3200" b="1">
                <a:solidFill>
                  <a:srgbClr val="FF0000"/>
                </a:solidFill>
              </a:rPr>
              <a:t>Her pozisyon kendine özgü vücut duruşu ile ayırt edilebilir: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7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 b="1">
                <a:solidFill>
                  <a:schemeClr val="folHlink"/>
                </a:solidFill>
              </a:rPr>
              <a:t>REDDEDİCİ:</a:t>
            </a:r>
            <a:r>
              <a:rPr lang="tr-TR" sz="2800" b="1"/>
              <a:t> </a:t>
            </a:r>
            <a:r>
              <a:rPr lang="tr-TR" sz="2800"/>
              <a:t>Oturmuş, arkaya kaymış, kollar ve bacaklar çapraz, baş önde, kaşlar çatık</a:t>
            </a:r>
          </a:p>
          <a:p>
            <a:pPr>
              <a:lnSpc>
                <a:spcPct val="90000"/>
              </a:lnSpc>
            </a:pPr>
            <a:r>
              <a:rPr lang="tr-TR" sz="2800">
                <a:solidFill>
                  <a:schemeClr val="folHlink"/>
                </a:solidFill>
              </a:rPr>
              <a:t>BIRAK KONUŞAYIM:</a:t>
            </a:r>
            <a:r>
              <a:rPr lang="tr-TR" sz="2800"/>
              <a:t> Parmakla vurmak, ayak sallamak, dik dik bakmak </a:t>
            </a:r>
          </a:p>
          <a:p>
            <a:pPr>
              <a:lnSpc>
                <a:spcPct val="90000"/>
              </a:lnSpc>
            </a:pPr>
            <a:r>
              <a:rPr lang="tr-TR" sz="2800">
                <a:solidFill>
                  <a:schemeClr val="folHlink"/>
                </a:solidFill>
              </a:rPr>
              <a:t>AGRESİF:</a:t>
            </a:r>
            <a:r>
              <a:rPr lang="tr-TR" sz="2800"/>
              <a:t> Öne eğik, parmakla göstermek, yumruk sıkmak </a:t>
            </a:r>
          </a:p>
          <a:p>
            <a:pPr>
              <a:lnSpc>
                <a:spcPct val="90000"/>
              </a:lnSpc>
            </a:pPr>
            <a:r>
              <a:rPr lang="tr-TR" sz="2800">
                <a:solidFill>
                  <a:schemeClr val="folHlink"/>
                </a:solidFill>
              </a:rPr>
              <a:t>MEYDAN OKUMA:</a:t>
            </a:r>
            <a:r>
              <a:rPr lang="tr-TR" sz="2800"/>
              <a:t> (ayakta) Eller kalçalarda, kaşlar çatık</a:t>
            </a:r>
          </a:p>
          <a:p>
            <a:pPr>
              <a:lnSpc>
                <a:spcPct val="90000"/>
              </a:lnSpc>
            </a:pPr>
            <a:endParaRPr lang="tr-TR" sz="2800"/>
          </a:p>
          <a:p>
            <a:pPr>
              <a:lnSpc>
                <a:spcPct val="90000"/>
              </a:lnSpc>
            </a:pPr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32136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8CC25-88E2-4150-9F61-FEE6BCA09FFE}" type="slidenum">
              <a:rPr lang="tr-TR">
                <a:solidFill>
                  <a:srgbClr val="000000"/>
                </a:solidFill>
              </a:rPr>
              <a:pPr/>
              <a:t>26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80228" name="Picture 4" descr="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8125" y="2779713"/>
            <a:ext cx="6889750" cy="267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73959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5F0E-C871-4BE7-ACF7-2317EDAD613A}" type="slidenum">
              <a:rPr lang="tr-TR">
                <a:solidFill>
                  <a:srgbClr val="000000"/>
                </a:solidFill>
              </a:rPr>
              <a:pPr/>
              <a:t>27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81254" name="Picture 6" descr="2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13" y="765175"/>
            <a:ext cx="4303712" cy="3937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1257" name="Text Box 9"/>
          <p:cNvSpPr txBox="1">
            <a:spLocks noChangeArrowheads="1"/>
          </p:cNvSpPr>
          <p:nvPr/>
        </p:nvSpPr>
        <p:spPr bwMode="auto">
          <a:xfrm>
            <a:off x="1671638" y="4965700"/>
            <a:ext cx="5299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</a:rPr>
              <a:t>Baş hafif eğik – göz teması: doğru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</a:rPr>
              <a:t>Eller kenetli- bacaklar kapalı: yanlış </a:t>
            </a:r>
          </a:p>
        </p:txBody>
      </p:sp>
    </p:spTree>
    <p:extLst>
      <p:ext uri="{BB962C8B-B14F-4D97-AF65-F5344CB8AC3E}">
        <p14:creationId xmlns:p14="http://schemas.microsoft.com/office/powerpoint/2010/main" val="343795143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BC6F-1AE5-48CA-A8AA-4E58FECAA9E7}" type="slidenum">
              <a:rPr lang="tr-TR">
                <a:solidFill>
                  <a:srgbClr val="000000"/>
                </a:solidFill>
              </a:rPr>
              <a:pPr/>
              <a:t>28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83300" name="Picture 4" descr="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1196975"/>
            <a:ext cx="7527925" cy="36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1619250" y="1103313"/>
            <a:ext cx="7527925" cy="1819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294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F06C-B053-4E50-B22F-B053E8CA9D6F}" type="slidenum">
              <a:rPr lang="tr-TR">
                <a:solidFill>
                  <a:srgbClr val="000000"/>
                </a:solidFill>
              </a:rPr>
              <a:pPr/>
              <a:t>29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84324" name="Picture 4" descr="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1219200"/>
            <a:ext cx="7527925" cy="36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40832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BFB6F-43D4-4A54-9D3B-039E64E45F28}" type="slidenum">
              <a:rPr lang="tr-TR">
                <a:solidFill>
                  <a:srgbClr val="000000"/>
                </a:solidFill>
              </a:rPr>
              <a:pPr/>
              <a:t>30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5348" name="Picture 4" descr="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44588"/>
            <a:ext cx="7596187" cy="508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1690688" y="2878138"/>
            <a:ext cx="7304087" cy="550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50185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C09-79A1-4845-B5D8-99258A34FBB4}" type="slidenum">
              <a:rPr lang="tr-TR">
                <a:solidFill>
                  <a:srgbClr val="000000"/>
                </a:solidFill>
              </a:rPr>
              <a:pPr/>
              <a:t>31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86372" name="Picture 4" descr="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1125538"/>
            <a:ext cx="7466012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08219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1841-D089-42D0-82E7-A9AF30E7C5B1}" type="slidenum">
              <a:rPr lang="tr-TR">
                <a:solidFill>
                  <a:srgbClr val="000000"/>
                </a:solidFill>
              </a:rPr>
              <a:pPr/>
              <a:t>32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190466" name="Picture 2" descr="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765175"/>
            <a:ext cx="3748087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467" name="Text Box 3"/>
          <p:cNvSpPr txBox="1">
            <a:spLocks noChangeArrowheads="1"/>
          </p:cNvSpPr>
          <p:nvPr/>
        </p:nvSpPr>
        <p:spPr bwMode="auto">
          <a:xfrm>
            <a:off x="2268538" y="5661025"/>
            <a:ext cx="39592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</a:rPr>
              <a:t>Karşıdakinin söylediklerine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>
                <a:solidFill>
                  <a:srgbClr val="000000"/>
                </a:solidFill>
              </a:rPr>
              <a:t>itiraz</a:t>
            </a:r>
          </a:p>
        </p:txBody>
      </p:sp>
    </p:spTree>
    <p:extLst>
      <p:ext uri="{BB962C8B-B14F-4D97-AF65-F5344CB8AC3E}">
        <p14:creationId xmlns:p14="http://schemas.microsoft.com/office/powerpoint/2010/main" val="101263148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C5E1-E5A9-4FF2-B2CE-5A2AD83DEDB2}" type="slidenum">
              <a:rPr lang="tr-TR">
                <a:solidFill>
                  <a:srgbClr val="000000"/>
                </a:solidFill>
              </a:rPr>
              <a:pPr/>
              <a:t>33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0162" name="Picture 2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47"/>
          <a:stretch>
            <a:fillRect/>
          </a:stretch>
        </p:blipFill>
        <p:spPr bwMode="auto">
          <a:xfrm>
            <a:off x="2343150" y="0"/>
            <a:ext cx="4460875" cy="58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3" name="Picture 3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53"/>
          <a:stretch>
            <a:fillRect/>
          </a:stretch>
        </p:blipFill>
        <p:spPr bwMode="auto">
          <a:xfrm>
            <a:off x="2339975" y="5805488"/>
            <a:ext cx="4460875" cy="10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11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A5C35-0669-43D1-99EC-5F90042F59DD}" type="slidenum">
              <a:rPr lang="tr-TR">
                <a:solidFill>
                  <a:srgbClr val="000000"/>
                </a:solidFill>
              </a:rPr>
              <a:pPr/>
              <a:t>34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1186" name="Picture 2" descr="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05"/>
          <a:stretch>
            <a:fillRect/>
          </a:stretch>
        </p:blipFill>
        <p:spPr bwMode="auto">
          <a:xfrm>
            <a:off x="2614613" y="0"/>
            <a:ext cx="383063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187" name="Picture 3" descr="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53"/>
          <a:stretch>
            <a:fillRect/>
          </a:stretch>
        </p:blipFill>
        <p:spPr bwMode="auto">
          <a:xfrm>
            <a:off x="2613025" y="5805488"/>
            <a:ext cx="3830638" cy="10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28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026-56BD-4C9D-8CBD-FB325F9F2EF8}" type="slidenum">
              <a:rPr lang="tr-TR">
                <a:solidFill>
                  <a:srgbClr val="000000"/>
                </a:solidFill>
              </a:rPr>
              <a:pPr/>
              <a:t>35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2210" name="Picture 2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21" b="24670"/>
          <a:stretch>
            <a:fillRect/>
          </a:stretch>
        </p:blipFill>
        <p:spPr bwMode="auto">
          <a:xfrm>
            <a:off x="1403350" y="681038"/>
            <a:ext cx="6300788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211" name="Picture 3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30" r="48421"/>
          <a:stretch>
            <a:fillRect/>
          </a:stretch>
        </p:blipFill>
        <p:spPr bwMode="auto">
          <a:xfrm>
            <a:off x="1403350" y="4757738"/>
            <a:ext cx="6300788" cy="133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32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86B18-9602-438D-9BBA-B6E9A122C65C}" type="slidenum">
              <a:rPr lang="tr-TR">
                <a:solidFill>
                  <a:srgbClr val="000000"/>
                </a:solidFill>
              </a:rPr>
              <a:pPr/>
              <a:t>36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3234" name="Picture 2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1" b="24365"/>
          <a:stretch>
            <a:fillRect/>
          </a:stretch>
        </p:blipFill>
        <p:spPr bwMode="auto">
          <a:xfrm>
            <a:off x="1008063" y="188913"/>
            <a:ext cx="7092950" cy="486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235" name="Picture 3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1" t="74945"/>
          <a:stretch>
            <a:fillRect/>
          </a:stretch>
        </p:blipFill>
        <p:spPr bwMode="auto">
          <a:xfrm>
            <a:off x="1008063" y="5057775"/>
            <a:ext cx="709295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15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2475-9E68-46AF-AFCF-3A8048D61DE8}" type="slidenum">
              <a:rPr lang="tr-TR">
                <a:solidFill>
                  <a:srgbClr val="000000"/>
                </a:solidFill>
              </a:rPr>
              <a:pPr/>
              <a:t>37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4258" name="Picture 2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39" b="14804"/>
          <a:stretch>
            <a:fillRect/>
          </a:stretch>
        </p:blipFill>
        <p:spPr bwMode="auto">
          <a:xfrm>
            <a:off x="1331913" y="204788"/>
            <a:ext cx="6516687" cy="544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259" name="Picture 3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14" r="47639"/>
          <a:stretch>
            <a:fillRect/>
          </a:stretch>
        </p:blipFill>
        <p:spPr bwMode="auto">
          <a:xfrm>
            <a:off x="1331913" y="5635625"/>
            <a:ext cx="6516687" cy="87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4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2FBD-1A7B-4F10-B3FD-A72F5B5D0A03}" type="slidenum">
              <a:rPr lang="tr-TR">
                <a:solidFill>
                  <a:srgbClr val="000000"/>
                </a:solidFill>
              </a:rPr>
              <a:pPr/>
              <a:t>38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5282" name="Picture 2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79" b="13235"/>
          <a:stretch>
            <a:fillRect/>
          </a:stretch>
        </p:blipFill>
        <p:spPr bwMode="auto">
          <a:xfrm>
            <a:off x="1495425" y="144463"/>
            <a:ext cx="6100763" cy="56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283" name="Picture 3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79" t="86765"/>
          <a:stretch>
            <a:fillRect/>
          </a:stretch>
        </p:blipFill>
        <p:spPr bwMode="auto">
          <a:xfrm>
            <a:off x="1495425" y="5791200"/>
            <a:ext cx="6100763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90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2B459-5A76-4B2D-AFDD-175B55B1BD7B}" type="slidenum">
              <a:rPr lang="tr-TR">
                <a:solidFill>
                  <a:srgbClr val="000000"/>
                </a:solidFill>
              </a:rPr>
              <a:pPr/>
              <a:t>39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6306" name="Picture 2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2"/>
          <a:stretch>
            <a:fillRect/>
          </a:stretch>
        </p:blipFill>
        <p:spPr bwMode="auto">
          <a:xfrm>
            <a:off x="0" y="393700"/>
            <a:ext cx="9144000" cy="537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6307" name="Picture 3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48"/>
          <a:stretch>
            <a:fillRect/>
          </a:stretch>
        </p:blipFill>
        <p:spPr bwMode="auto">
          <a:xfrm>
            <a:off x="0" y="5767388"/>
            <a:ext cx="9144000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66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0C6D-4E8D-4223-BD67-DC382931F6F6}" type="slidenum">
              <a:rPr lang="tr-TR">
                <a:solidFill>
                  <a:srgbClr val="000000"/>
                </a:solidFill>
              </a:rPr>
              <a:pPr/>
              <a:t>40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7330" name="Picture 2" descr="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74" b="11157"/>
          <a:stretch>
            <a:fillRect/>
          </a:stretch>
        </p:blipFill>
        <p:spPr bwMode="auto">
          <a:xfrm>
            <a:off x="2308225" y="0"/>
            <a:ext cx="4568825" cy="60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331" name="Picture 3" descr="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43" r="52074"/>
          <a:stretch>
            <a:fillRect/>
          </a:stretch>
        </p:blipFill>
        <p:spPr bwMode="auto">
          <a:xfrm>
            <a:off x="2308225" y="6092825"/>
            <a:ext cx="4568825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80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07D-DCA5-45D3-8C7A-3CCF19AA2116}" type="slidenum">
              <a:rPr lang="tr-TR">
                <a:solidFill>
                  <a:srgbClr val="000000"/>
                </a:solidFill>
              </a:rPr>
              <a:pPr/>
              <a:t>41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8354" name="Picture 2" descr="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6" b="10092"/>
          <a:stretch>
            <a:fillRect/>
          </a:stretch>
        </p:blipFill>
        <p:spPr bwMode="auto">
          <a:xfrm>
            <a:off x="2124075" y="0"/>
            <a:ext cx="4908550" cy="61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355" name="Picture 3" descr="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6" t="89908"/>
          <a:stretch>
            <a:fillRect/>
          </a:stretch>
        </p:blipFill>
        <p:spPr bwMode="auto">
          <a:xfrm>
            <a:off x="2124075" y="6165850"/>
            <a:ext cx="4908550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75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42FA0-CF94-4857-BECC-7997B5F897C6}" type="slidenum">
              <a:rPr lang="tr-TR">
                <a:solidFill>
                  <a:srgbClr val="000000"/>
                </a:solidFill>
              </a:rPr>
              <a:pPr/>
              <a:t>42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29378" name="Picture 2" descr="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15"/>
          <a:stretch>
            <a:fillRect/>
          </a:stretch>
        </p:blipFill>
        <p:spPr bwMode="auto">
          <a:xfrm>
            <a:off x="936625" y="0"/>
            <a:ext cx="7235825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9379" name="Picture 3" descr="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28"/>
          <a:stretch>
            <a:fillRect/>
          </a:stretch>
        </p:blipFill>
        <p:spPr bwMode="auto">
          <a:xfrm>
            <a:off x="936625" y="5876925"/>
            <a:ext cx="72358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56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7537-CBC7-48E4-8435-90AACC5B7E7F}" type="slidenum">
              <a:rPr lang="tr-TR">
                <a:solidFill>
                  <a:srgbClr val="000000"/>
                </a:solidFill>
              </a:rPr>
              <a:pPr/>
              <a:t>43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0402" name="Picture 2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93" b="56451"/>
          <a:stretch>
            <a:fillRect/>
          </a:stretch>
        </p:blipFill>
        <p:spPr bwMode="auto">
          <a:xfrm>
            <a:off x="612775" y="360363"/>
            <a:ext cx="7920038" cy="547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403" name="Picture 3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61" r="50993" b="51285"/>
          <a:stretch>
            <a:fillRect/>
          </a:stretch>
        </p:blipFill>
        <p:spPr bwMode="auto">
          <a:xfrm>
            <a:off x="612775" y="5805488"/>
            <a:ext cx="792003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98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71C3-E75A-43F9-AFB0-0B9F7AA12B41}" type="slidenum">
              <a:rPr lang="tr-TR">
                <a:solidFill>
                  <a:srgbClr val="000000"/>
                </a:solidFill>
              </a:rPr>
              <a:pPr/>
              <a:t>44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1426" name="Picture 2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7" b="57230"/>
          <a:stretch>
            <a:fillRect/>
          </a:stretch>
        </p:blipFill>
        <p:spPr bwMode="auto">
          <a:xfrm>
            <a:off x="360363" y="288925"/>
            <a:ext cx="8459787" cy="551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427" name="Picture 3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7" t="42783" b="51642"/>
          <a:stretch>
            <a:fillRect/>
          </a:stretch>
        </p:blipFill>
        <p:spPr bwMode="auto">
          <a:xfrm>
            <a:off x="360363" y="5791200"/>
            <a:ext cx="845978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8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034D9-8F4E-484D-BE6C-5E0E4FA0D6C7}" type="slidenum">
              <a:rPr lang="tr-TR">
                <a:solidFill>
                  <a:srgbClr val="000000"/>
                </a:solidFill>
              </a:rPr>
              <a:pPr/>
              <a:t>45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2450" name="Picture 2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t="52046" r="25565" b="5132"/>
          <a:stretch>
            <a:fillRect/>
          </a:stretch>
        </p:blipFill>
        <p:spPr bwMode="auto">
          <a:xfrm>
            <a:off x="395288" y="423863"/>
            <a:ext cx="8353425" cy="547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1" name="Picture 3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t="95428" r="25565"/>
          <a:stretch>
            <a:fillRect/>
          </a:stretch>
        </p:blipFill>
        <p:spPr bwMode="auto">
          <a:xfrm>
            <a:off x="382588" y="5868988"/>
            <a:ext cx="83534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78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53F3-EBB9-4174-B889-29C7BE6C2CD6}" type="slidenum">
              <a:rPr lang="tr-TR">
                <a:solidFill>
                  <a:srgbClr val="000000"/>
                </a:solidFill>
              </a:rPr>
              <a:pPr/>
              <a:t>46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3474" name="Picture 2" descr="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2"/>
          <a:stretch>
            <a:fillRect/>
          </a:stretch>
        </p:blipFill>
        <p:spPr bwMode="auto">
          <a:xfrm>
            <a:off x="1619250" y="0"/>
            <a:ext cx="5849938" cy="61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3475" name="Picture 3" descr="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08"/>
          <a:stretch>
            <a:fillRect/>
          </a:stretch>
        </p:blipFill>
        <p:spPr bwMode="auto">
          <a:xfrm>
            <a:off x="1619250" y="6165850"/>
            <a:ext cx="5849938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8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7732-F284-487C-BF31-4F1DB4D45E18}" type="slidenum">
              <a:rPr lang="tr-TR">
                <a:solidFill>
                  <a:srgbClr val="000000"/>
                </a:solidFill>
              </a:rPr>
              <a:pPr/>
              <a:t>47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4498" name="Picture 2" descr="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73"/>
          <a:stretch>
            <a:fillRect/>
          </a:stretch>
        </p:blipFill>
        <p:spPr bwMode="auto">
          <a:xfrm>
            <a:off x="0" y="303213"/>
            <a:ext cx="9144000" cy="551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499" name="Picture 3" descr="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53" b="2730"/>
          <a:stretch>
            <a:fillRect/>
          </a:stretch>
        </p:blipFill>
        <p:spPr bwMode="auto">
          <a:xfrm>
            <a:off x="0" y="5805488"/>
            <a:ext cx="914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49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FBE3E-902E-4223-BC4A-2D0337B234BF}" type="slidenum">
              <a:rPr lang="tr-TR">
                <a:solidFill>
                  <a:srgbClr val="000000"/>
                </a:solidFill>
              </a:rPr>
              <a:pPr/>
              <a:t>48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6548" name="Picture 4" descr="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3025" y="0"/>
            <a:ext cx="921702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928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19C7-6630-4D2F-8AE2-7058DBF24F33}" type="slidenum">
              <a:rPr lang="tr-TR">
                <a:solidFill>
                  <a:srgbClr val="000000"/>
                </a:solidFill>
              </a:rPr>
              <a:pPr/>
              <a:t>49</a:t>
            </a:fld>
            <a:endParaRPr lang="tr-TR">
              <a:solidFill>
                <a:srgbClr val="000000"/>
              </a:solidFill>
            </a:endParaRPr>
          </a:p>
        </p:txBody>
      </p:sp>
      <p:pic>
        <p:nvPicPr>
          <p:cNvPr id="235522" name="Picture 2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90"/>
          <a:stretch>
            <a:fillRect/>
          </a:stretch>
        </p:blipFill>
        <p:spPr bwMode="auto">
          <a:xfrm>
            <a:off x="0" y="1773238"/>
            <a:ext cx="9144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3" name="Picture 3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87"/>
          <a:stretch>
            <a:fillRect/>
          </a:stretch>
        </p:blipFill>
        <p:spPr bwMode="auto">
          <a:xfrm>
            <a:off x="0" y="4508500"/>
            <a:ext cx="9144000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>
                <a:solidFill>
                  <a:srgbClr val="000000"/>
                </a:solidFill>
              </a:rPr>
              <a:t>Aile Hekimliği 1. Aşama Kursiyer Eğitimi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522A-C3B5-47E8-85D4-7EE06C839E4F}" type="slidenum">
              <a:rPr lang="tr-TR">
                <a:solidFill>
                  <a:srgbClr val="000000"/>
                </a:solidFill>
              </a:rPr>
              <a:pPr/>
              <a:t>50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özetle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981200"/>
            <a:ext cx="7162800" cy="4343400"/>
          </a:xfrm>
        </p:spPr>
        <p:txBody>
          <a:bodyPr/>
          <a:lstStyle/>
          <a:p>
            <a:r>
              <a:rPr lang="tr-TR"/>
              <a:t>İletişim paylaşmaktır</a:t>
            </a:r>
          </a:p>
          <a:p>
            <a:r>
              <a:rPr lang="tr-TR"/>
              <a:t>Bilgilendirici modelde hasta karar vericidir.</a:t>
            </a:r>
          </a:p>
          <a:p>
            <a:r>
              <a:rPr lang="tr-TR"/>
              <a:t>İletişimin üçte biri beden dilidir.</a:t>
            </a:r>
          </a:p>
          <a:p>
            <a:r>
              <a:rPr lang="tr-TR"/>
              <a:t>Hastalar dokunmayla iyileşebilir</a:t>
            </a:r>
          </a:p>
          <a:p>
            <a:r>
              <a:rPr lang="tr-TR"/>
              <a:t>En iyi görüşme masanın iki yanında yapılır.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26765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vşek">
  <a:themeElements>
    <a:clrScheme name="Gevşek 1">
      <a:dk1>
        <a:srgbClr val="000000"/>
      </a:dk1>
      <a:lt1>
        <a:srgbClr val="FFFFFF"/>
      </a:lt1>
      <a:dk2>
        <a:srgbClr val="000000"/>
      </a:dk2>
      <a:lt2>
        <a:srgbClr val="892D5B"/>
      </a:lt2>
      <a:accent1>
        <a:srgbClr val="CC9B10"/>
      </a:accent1>
      <a:accent2>
        <a:srgbClr val="C6CB65"/>
      </a:accent2>
      <a:accent3>
        <a:srgbClr val="FFFFFF"/>
      </a:accent3>
      <a:accent4>
        <a:srgbClr val="000000"/>
      </a:accent4>
      <a:accent5>
        <a:srgbClr val="E2CBAA"/>
      </a:accent5>
      <a:accent6>
        <a:srgbClr val="B3B85B"/>
      </a:accent6>
      <a:hlink>
        <a:srgbClr val="9F83BD"/>
      </a:hlink>
      <a:folHlink>
        <a:srgbClr val="F8CB0A"/>
      </a:folHlink>
    </a:clrScheme>
    <a:fontScheme name="Gevşek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Gevşek 1">
        <a:dk1>
          <a:srgbClr val="000000"/>
        </a:dk1>
        <a:lt1>
          <a:srgbClr val="FFFFFF"/>
        </a:lt1>
        <a:dk2>
          <a:srgbClr val="000000"/>
        </a:dk2>
        <a:lt2>
          <a:srgbClr val="892D5B"/>
        </a:lt2>
        <a:accent1>
          <a:srgbClr val="CC9B10"/>
        </a:accent1>
        <a:accent2>
          <a:srgbClr val="C6CB65"/>
        </a:accent2>
        <a:accent3>
          <a:srgbClr val="FFFFFF"/>
        </a:accent3>
        <a:accent4>
          <a:srgbClr val="000000"/>
        </a:accent4>
        <a:accent5>
          <a:srgbClr val="E2CBAA"/>
        </a:accent5>
        <a:accent6>
          <a:srgbClr val="B3B85B"/>
        </a:accent6>
        <a:hlink>
          <a:srgbClr val="9F83BD"/>
        </a:hlink>
        <a:folHlink>
          <a:srgbClr val="F8CB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vşek 2">
        <a:dk1>
          <a:srgbClr val="000000"/>
        </a:dk1>
        <a:lt1>
          <a:srgbClr val="FFFFFF"/>
        </a:lt1>
        <a:dk2>
          <a:srgbClr val="000000"/>
        </a:dk2>
        <a:lt2>
          <a:srgbClr val="892D5B"/>
        </a:lt2>
        <a:accent1>
          <a:srgbClr val="CC9B10"/>
        </a:accent1>
        <a:accent2>
          <a:srgbClr val="808000"/>
        </a:accent2>
        <a:accent3>
          <a:srgbClr val="FFFFFF"/>
        </a:accent3>
        <a:accent4>
          <a:srgbClr val="000000"/>
        </a:accent4>
        <a:accent5>
          <a:srgbClr val="E2CBAA"/>
        </a:accent5>
        <a:accent6>
          <a:srgbClr val="737300"/>
        </a:accent6>
        <a:hlink>
          <a:srgbClr val="CDCD2B"/>
        </a:hlink>
        <a:folHlink>
          <a:srgbClr val="ECAE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vşek 3">
        <a:dk1>
          <a:srgbClr val="000000"/>
        </a:dk1>
        <a:lt1>
          <a:srgbClr val="FFFFFF"/>
        </a:lt1>
        <a:dk2>
          <a:srgbClr val="333333"/>
        </a:dk2>
        <a:lt2>
          <a:srgbClr val="333333"/>
        </a:lt2>
        <a:accent1>
          <a:srgbClr val="DDDDDD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EAEAE"/>
        </a:accent6>
        <a:hlink>
          <a:srgbClr val="777777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</Words>
  <Application>Microsoft Office PowerPoint</Application>
  <PresentationFormat>Ekran Gösterisi (4:3)</PresentationFormat>
  <Paragraphs>263</Paragraphs>
  <Slides>50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50</vt:i4>
      </vt:variant>
    </vt:vector>
  </HeadingPairs>
  <TitlesOfParts>
    <vt:vector size="52" baseType="lpstr">
      <vt:lpstr>Ofis Teması</vt:lpstr>
      <vt:lpstr>Gevşek</vt:lpstr>
      <vt:lpstr>İletişimin Temelleri</vt:lpstr>
      <vt:lpstr>PowerPoint Sunusu</vt:lpstr>
      <vt:lpstr>İletişim</vt:lpstr>
      <vt:lpstr>Hasta-hekim İletişimi</vt:lpstr>
      <vt:lpstr>Hasta-hekim İletişimi</vt:lpstr>
      <vt:lpstr>Hasta-hekim İletişimi</vt:lpstr>
      <vt:lpstr>Hasta-hekim iletişim tipleri</vt:lpstr>
      <vt:lpstr>Yüzyüze iletişimin parçaları</vt:lpstr>
      <vt:lpstr>Sözlü iletişimde önerilenler</vt:lpstr>
      <vt:lpstr>Sözlü iletişimde önerilmeyenler</vt:lpstr>
      <vt:lpstr>Sözsüz iletişim</vt:lpstr>
      <vt:lpstr>Sözsüz iletişimde önerilenler</vt:lpstr>
      <vt:lpstr>Beden dili</vt:lpstr>
      <vt:lpstr>PowerPoint Sunusu</vt:lpstr>
      <vt:lpstr>KAPI KOLUNDAKİ EL</vt:lpstr>
      <vt:lpstr>ETKİLİ İLETİŞİM İÇİN</vt:lpstr>
      <vt:lpstr>GÖRÜŞME SIRASINDA</vt:lpstr>
      <vt:lpstr>SÖZLÜ İLETİŞİMDE KURALLAR</vt:lpstr>
      <vt:lpstr>İyi İletişim Kurabilmenin Püf Noktaları:</vt:lpstr>
      <vt:lpstr>İyi İletişim Kurabilmenin Püf Noktaları:</vt:lpstr>
      <vt:lpstr>İyi İletişim Kurabilmenin Püf Noktaları:</vt:lpstr>
      <vt:lpstr>İletişim Ne Zaman Yanlış Gitmeye Başlar?</vt:lpstr>
      <vt:lpstr>Her pozisyon kendine özgü vücut duruşu ile ayırt edilebilir:</vt:lpstr>
      <vt:lpstr>Her pozisyon kendine özgü vücut duruşu ile ayırt edilebilir:</vt:lpstr>
      <vt:lpstr>Her pozisyon kendine özgü vücut duruşu ile ayırt edilebilir: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özetle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İletişimin Temelleri</dc:title>
  <dc:creator>Acer</dc:creator>
  <cp:lastModifiedBy>Acer</cp:lastModifiedBy>
  <cp:revision>1</cp:revision>
  <dcterms:created xsi:type="dcterms:W3CDTF">2020-03-03T07:30:33Z</dcterms:created>
  <dcterms:modified xsi:type="dcterms:W3CDTF">2020-03-03T07:44:49Z</dcterms:modified>
</cp:coreProperties>
</file>